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a:t>Spustelėję redag. ruoš. pavad. stilių</a:t>
            </a:r>
            <a:endParaRPr lang="en-US"/>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Spustelėkite norėdami redaguoti šablono paantraštės stilių</a:t>
            </a:r>
            <a:endParaRPr lang="en-US"/>
          </a:p>
        </p:txBody>
      </p:sp>
      <p:sp>
        <p:nvSpPr>
          <p:cNvPr id="4" name="Datos vietos rezervavimo ženklas 3"/>
          <p:cNvSpPr>
            <a:spLocks noGrp="1"/>
          </p:cNvSpPr>
          <p:nvPr>
            <p:ph type="dt" sz="half" idx="10"/>
          </p:nvPr>
        </p:nvSpPr>
        <p:spPr/>
        <p:txBody>
          <a:bodyPr/>
          <a:lstStyle/>
          <a:p>
            <a:fld id="{B60116DC-F537-45CC-926E-C2A84003F872}" type="datetimeFigureOut">
              <a:rPr lang="en-US" smtClean="0"/>
              <a:t>3/7/2025</a:t>
            </a:fld>
            <a:endParaRPr lang="en-US"/>
          </a:p>
        </p:txBody>
      </p:sp>
      <p:sp>
        <p:nvSpPr>
          <p:cNvPr id="5" name="Poraštės vietos rezervavimo ženklas 4"/>
          <p:cNvSpPr>
            <a:spLocks noGrp="1"/>
          </p:cNvSpPr>
          <p:nvPr>
            <p:ph type="ftr" sz="quarter" idx="11"/>
          </p:nvPr>
        </p:nvSpPr>
        <p:spPr/>
        <p:txBody>
          <a:bodyPr/>
          <a:lstStyle/>
          <a:p>
            <a:endParaRPr lang="en-US"/>
          </a:p>
        </p:txBody>
      </p:sp>
      <p:sp>
        <p:nvSpPr>
          <p:cNvPr id="6" name="Skaidrės numerio vietos rezervavimo ženklas 5"/>
          <p:cNvSpPr>
            <a:spLocks noGrp="1"/>
          </p:cNvSpPr>
          <p:nvPr>
            <p:ph type="sldNum" sz="quarter" idx="12"/>
          </p:nvPr>
        </p:nvSpPr>
        <p:spPr/>
        <p:txBody>
          <a:bodyPr/>
          <a:lstStyle/>
          <a:p>
            <a:fld id="{4DAECCA8-0C3F-43AD-936F-8D2F8AA5D775}" type="slidenum">
              <a:rPr lang="en-US" smtClean="0"/>
              <a:t>‹#›</a:t>
            </a:fld>
            <a:endParaRPr lang="en-US"/>
          </a:p>
        </p:txBody>
      </p:sp>
    </p:spTree>
    <p:extLst>
      <p:ext uri="{BB962C8B-B14F-4D97-AF65-F5344CB8AC3E}">
        <p14:creationId xmlns:p14="http://schemas.microsoft.com/office/powerpoint/2010/main" val="1284026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endParaRPr lang="en-US"/>
          </a:p>
        </p:txBody>
      </p:sp>
      <p:sp>
        <p:nvSpPr>
          <p:cNvPr id="3" name="Vertikalaus teksto vietos rezervavimo ženklas 2"/>
          <p:cNvSpPr>
            <a:spLocks noGrp="1"/>
          </p:cNvSpPr>
          <p:nvPr>
            <p:ph type="body" orient="vert" idx="1"/>
          </p:nvPr>
        </p:nvSpPr>
        <p:spPr/>
        <p:txBody>
          <a:bodyPr vert="eaVert"/>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Datos vietos rezervavimo ženklas 3"/>
          <p:cNvSpPr>
            <a:spLocks noGrp="1"/>
          </p:cNvSpPr>
          <p:nvPr>
            <p:ph type="dt" sz="half" idx="10"/>
          </p:nvPr>
        </p:nvSpPr>
        <p:spPr/>
        <p:txBody>
          <a:bodyPr/>
          <a:lstStyle/>
          <a:p>
            <a:fld id="{B60116DC-F537-45CC-926E-C2A84003F872}" type="datetimeFigureOut">
              <a:rPr lang="en-US" smtClean="0"/>
              <a:t>3/7/2025</a:t>
            </a:fld>
            <a:endParaRPr lang="en-US"/>
          </a:p>
        </p:txBody>
      </p:sp>
      <p:sp>
        <p:nvSpPr>
          <p:cNvPr id="5" name="Poraštės vietos rezervavimo ženklas 4"/>
          <p:cNvSpPr>
            <a:spLocks noGrp="1"/>
          </p:cNvSpPr>
          <p:nvPr>
            <p:ph type="ftr" sz="quarter" idx="11"/>
          </p:nvPr>
        </p:nvSpPr>
        <p:spPr/>
        <p:txBody>
          <a:bodyPr/>
          <a:lstStyle/>
          <a:p>
            <a:endParaRPr lang="en-US"/>
          </a:p>
        </p:txBody>
      </p:sp>
      <p:sp>
        <p:nvSpPr>
          <p:cNvPr id="6" name="Skaidrės numerio vietos rezervavimo ženklas 5"/>
          <p:cNvSpPr>
            <a:spLocks noGrp="1"/>
          </p:cNvSpPr>
          <p:nvPr>
            <p:ph type="sldNum" sz="quarter" idx="12"/>
          </p:nvPr>
        </p:nvSpPr>
        <p:spPr/>
        <p:txBody>
          <a:bodyPr/>
          <a:lstStyle/>
          <a:p>
            <a:fld id="{4DAECCA8-0C3F-43AD-936F-8D2F8AA5D775}" type="slidenum">
              <a:rPr lang="en-US" smtClean="0"/>
              <a:t>‹#›</a:t>
            </a:fld>
            <a:endParaRPr lang="en-US"/>
          </a:p>
        </p:txBody>
      </p:sp>
    </p:spTree>
    <p:extLst>
      <p:ext uri="{BB962C8B-B14F-4D97-AF65-F5344CB8AC3E}">
        <p14:creationId xmlns:p14="http://schemas.microsoft.com/office/powerpoint/2010/main" val="2805273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a:t>Spustelėję redag. ruoš. pavad. stilių</a:t>
            </a:r>
            <a:endParaRPr lang="en-US"/>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Datos vietos rezervavimo ženklas 3"/>
          <p:cNvSpPr>
            <a:spLocks noGrp="1"/>
          </p:cNvSpPr>
          <p:nvPr>
            <p:ph type="dt" sz="half" idx="10"/>
          </p:nvPr>
        </p:nvSpPr>
        <p:spPr/>
        <p:txBody>
          <a:bodyPr/>
          <a:lstStyle/>
          <a:p>
            <a:fld id="{B60116DC-F537-45CC-926E-C2A84003F872}" type="datetimeFigureOut">
              <a:rPr lang="en-US" smtClean="0"/>
              <a:t>3/7/2025</a:t>
            </a:fld>
            <a:endParaRPr lang="en-US"/>
          </a:p>
        </p:txBody>
      </p:sp>
      <p:sp>
        <p:nvSpPr>
          <p:cNvPr id="5" name="Poraštės vietos rezervavimo ženklas 4"/>
          <p:cNvSpPr>
            <a:spLocks noGrp="1"/>
          </p:cNvSpPr>
          <p:nvPr>
            <p:ph type="ftr" sz="quarter" idx="11"/>
          </p:nvPr>
        </p:nvSpPr>
        <p:spPr/>
        <p:txBody>
          <a:bodyPr/>
          <a:lstStyle/>
          <a:p>
            <a:endParaRPr lang="en-US"/>
          </a:p>
        </p:txBody>
      </p:sp>
      <p:sp>
        <p:nvSpPr>
          <p:cNvPr id="6" name="Skaidrės numerio vietos rezervavimo ženklas 5"/>
          <p:cNvSpPr>
            <a:spLocks noGrp="1"/>
          </p:cNvSpPr>
          <p:nvPr>
            <p:ph type="sldNum" sz="quarter" idx="12"/>
          </p:nvPr>
        </p:nvSpPr>
        <p:spPr/>
        <p:txBody>
          <a:bodyPr/>
          <a:lstStyle/>
          <a:p>
            <a:fld id="{4DAECCA8-0C3F-43AD-936F-8D2F8AA5D775}" type="slidenum">
              <a:rPr lang="en-US" smtClean="0"/>
              <a:t>‹#›</a:t>
            </a:fld>
            <a:endParaRPr lang="en-US"/>
          </a:p>
        </p:txBody>
      </p:sp>
    </p:spTree>
    <p:extLst>
      <p:ext uri="{BB962C8B-B14F-4D97-AF65-F5344CB8AC3E}">
        <p14:creationId xmlns:p14="http://schemas.microsoft.com/office/powerpoint/2010/main" val="1970454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endParaRPr lang="en-US"/>
          </a:p>
        </p:txBody>
      </p:sp>
      <p:sp>
        <p:nvSpPr>
          <p:cNvPr id="3" name="Turinio vietos rezervavimo ženklas 2"/>
          <p:cNvSpPr>
            <a:spLocks noGrp="1"/>
          </p:cNvSpPr>
          <p:nvPr>
            <p:ph idx="1"/>
          </p:nvPr>
        </p:nvSpPr>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Datos vietos rezervavimo ženklas 3"/>
          <p:cNvSpPr>
            <a:spLocks noGrp="1"/>
          </p:cNvSpPr>
          <p:nvPr>
            <p:ph type="dt" sz="half" idx="10"/>
          </p:nvPr>
        </p:nvSpPr>
        <p:spPr/>
        <p:txBody>
          <a:bodyPr/>
          <a:lstStyle/>
          <a:p>
            <a:fld id="{B60116DC-F537-45CC-926E-C2A84003F872}" type="datetimeFigureOut">
              <a:rPr lang="en-US" smtClean="0"/>
              <a:t>3/7/2025</a:t>
            </a:fld>
            <a:endParaRPr lang="en-US"/>
          </a:p>
        </p:txBody>
      </p:sp>
      <p:sp>
        <p:nvSpPr>
          <p:cNvPr id="5" name="Poraštės vietos rezervavimo ženklas 4"/>
          <p:cNvSpPr>
            <a:spLocks noGrp="1"/>
          </p:cNvSpPr>
          <p:nvPr>
            <p:ph type="ftr" sz="quarter" idx="11"/>
          </p:nvPr>
        </p:nvSpPr>
        <p:spPr/>
        <p:txBody>
          <a:bodyPr/>
          <a:lstStyle/>
          <a:p>
            <a:endParaRPr lang="en-US"/>
          </a:p>
        </p:txBody>
      </p:sp>
      <p:sp>
        <p:nvSpPr>
          <p:cNvPr id="6" name="Skaidrės numerio vietos rezervavimo ženklas 5"/>
          <p:cNvSpPr>
            <a:spLocks noGrp="1"/>
          </p:cNvSpPr>
          <p:nvPr>
            <p:ph type="sldNum" sz="quarter" idx="12"/>
          </p:nvPr>
        </p:nvSpPr>
        <p:spPr/>
        <p:txBody>
          <a:bodyPr/>
          <a:lstStyle/>
          <a:p>
            <a:fld id="{4DAECCA8-0C3F-43AD-936F-8D2F8AA5D775}" type="slidenum">
              <a:rPr lang="en-US" smtClean="0"/>
              <a:t>‹#›</a:t>
            </a:fld>
            <a:endParaRPr lang="en-US"/>
          </a:p>
        </p:txBody>
      </p:sp>
    </p:spTree>
    <p:extLst>
      <p:ext uri="{BB962C8B-B14F-4D97-AF65-F5344CB8AC3E}">
        <p14:creationId xmlns:p14="http://schemas.microsoft.com/office/powerpoint/2010/main" val="3076543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a:t>Spustelėję redag. ruoš. pavad. stilių</a:t>
            </a:r>
            <a:endParaRPr lang="en-US"/>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Redaguoti šablono teksto stilius</a:t>
            </a:r>
          </a:p>
        </p:txBody>
      </p:sp>
      <p:sp>
        <p:nvSpPr>
          <p:cNvPr id="4" name="Datos vietos rezervavimo ženklas 3"/>
          <p:cNvSpPr>
            <a:spLocks noGrp="1"/>
          </p:cNvSpPr>
          <p:nvPr>
            <p:ph type="dt" sz="half" idx="10"/>
          </p:nvPr>
        </p:nvSpPr>
        <p:spPr/>
        <p:txBody>
          <a:bodyPr/>
          <a:lstStyle/>
          <a:p>
            <a:fld id="{B60116DC-F537-45CC-926E-C2A84003F872}" type="datetimeFigureOut">
              <a:rPr lang="en-US" smtClean="0"/>
              <a:t>3/7/2025</a:t>
            </a:fld>
            <a:endParaRPr lang="en-US"/>
          </a:p>
        </p:txBody>
      </p:sp>
      <p:sp>
        <p:nvSpPr>
          <p:cNvPr id="5" name="Poraštės vietos rezervavimo ženklas 4"/>
          <p:cNvSpPr>
            <a:spLocks noGrp="1"/>
          </p:cNvSpPr>
          <p:nvPr>
            <p:ph type="ftr" sz="quarter" idx="11"/>
          </p:nvPr>
        </p:nvSpPr>
        <p:spPr/>
        <p:txBody>
          <a:bodyPr/>
          <a:lstStyle/>
          <a:p>
            <a:endParaRPr lang="en-US"/>
          </a:p>
        </p:txBody>
      </p:sp>
      <p:sp>
        <p:nvSpPr>
          <p:cNvPr id="6" name="Skaidrės numerio vietos rezervavimo ženklas 5"/>
          <p:cNvSpPr>
            <a:spLocks noGrp="1"/>
          </p:cNvSpPr>
          <p:nvPr>
            <p:ph type="sldNum" sz="quarter" idx="12"/>
          </p:nvPr>
        </p:nvSpPr>
        <p:spPr/>
        <p:txBody>
          <a:bodyPr/>
          <a:lstStyle/>
          <a:p>
            <a:fld id="{4DAECCA8-0C3F-43AD-936F-8D2F8AA5D775}" type="slidenum">
              <a:rPr lang="en-US" smtClean="0"/>
              <a:t>‹#›</a:t>
            </a:fld>
            <a:endParaRPr lang="en-US"/>
          </a:p>
        </p:txBody>
      </p:sp>
    </p:spTree>
    <p:extLst>
      <p:ext uri="{BB962C8B-B14F-4D97-AF65-F5344CB8AC3E}">
        <p14:creationId xmlns:p14="http://schemas.microsoft.com/office/powerpoint/2010/main" val="656135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endParaRPr lang="en-US"/>
          </a:p>
        </p:txBody>
      </p:sp>
      <p:sp>
        <p:nvSpPr>
          <p:cNvPr id="3" name="Turinio vietos rezervavimo ženklas 2"/>
          <p:cNvSpPr>
            <a:spLocks noGrp="1"/>
          </p:cNvSpPr>
          <p:nvPr>
            <p:ph sz="half" idx="1"/>
          </p:nvPr>
        </p:nvSpPr>
        <p:spPr>
          <a:xfrm>
            <a:off x="838200" y="1825625"/>
            <a:ext cx="5181600" cy="435133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Turinio vietos rezervavimo ženklas 3"/>
          <p:cNvSpPr>
            <a:spLocks noGrp="1"/>
          </p:cNvSpPr>
          <p:nvPr>
            <p:ph sz="half" idx="2"/>
          </p:nvPr>
        </p:nvSpPr>
        <p:spPr>
          <a:xfrm>
            <a:off x="6172200" y="1825625"/>
            <a:ext cx="5181600" cy="435133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5" name="Datos vietos rezervavimo ženklas 4"/>
          <p:cNvSpPr>
            <a:spLocks noGrp="1"/>
          </p:cNvSpPr>
          <p:nvPr>
            <p:ph type="dt" sz="half" idx="10"/>
          </p:nvPr>
        </p:nvSpPr>
        <p:spPr/>
        <p:txBody>
          <a:bodyPr/>
          <a:lstStyle/>
          <a:p>
            <a:fld id="{B60116DC-F537-45CC-926E-C2A84003F872}" type="datetimeFigureOut">
              <a:rPr lang="en-US" smtClean="0"/>
              <a:t>3/7/2025</a:t>
            </a:fld>
            <a:endParaRPr lang="en-US"/>
          </a:p>
        </p:txBody>
      </p:sp>
      <p:sp>
        <p:nvSpPr>
          <p:cNvPr id="6" name="Poraštės vietos rezervavimo ženklas 5"/>
          <p:cNvSpPr>
            <a:spLocks noGrp="1"/>
          </p:cNvSpPr>
          <p:nvPr>
            <p:ph type="ftr" sz="quarter" idx="11"/>
          </p:nvPr>
        </p:nvSpPr>
        <p:spPr/>
        <p:txBody>
          <a:bodyPr/>
          <a:lstStyle/>
          <a:p>
            <a:endParaRPr lang="en-US"/>
          </a:p>
        </p:txBody>
      </p:sp>
      <p:sp>
        <p:nvSpPr>
          <p:cNvPr id="7" name="Skaidrės numerio vietos rezervavimo ženklas 6"/>
          <p:cNvSpPr>
            <a:spLocks noGrp="1"/>
          </p:cNvSpPr>
          <p:nvPr>
            <p:ph type="sldNum" sz="quarter" idx="12"/>
          </p:nvPr>
        </p:nvSpPr>
        <p:spPr/>
        <p:txBody>
          <a:bodyPr/>
          <a:lstStyle/>
          <a:p>
            <a:fld id="{4DAECCA8-0C3F-43AD-936F-8D2F8AA5D775}" type="slidenum">
              <a:rPr lang="en-US" smtClean="0"/>
              <a:t>‹#›</a:t>
            </a:fld>
            <a:endParaRPr lang="en-US"/>
          </a:p>
        </p:txBody>
      </p:sp>
    </p:spTree>
    <p:extLst>
      <p:ext uri="{BB962C8B-B14F-4D97-AF65-F5344CB8AC3E}">
        <p14:creationId xmlns:p14="http://schemas.microsoft.com/office/powerpoint/2010/main" val="2523281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a:t>Spustelėję redag. ruoš. pavad. stilių</a:t>
            </a:r>
            <a:endParaRPr lang="en-US"/>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7" name="Datos vietos rezervavimo ženklas 6"/>
          <p:cNvSpPr>
            <a:spLocks noGrp="1"/>
          </p:cNvSpPr>
          <p:nvPr>
            <p:ph type="dt" sz="half" idx="10"/>
          </p:nvPr>
        </p:nvSpPr>
        <p:spPr/>
        <p:txBody>
          <a:bodyPr/>
          <a:lstStyle/>
          <a:p>
            <a:fld id="{B60116DC-F537-45CC-926E-C2A84003F872}" type="datetimeFigureOut">
              <a:rPr lang="en-US" smtClean="0"/>
              <a:t>3/7/2025</a:t>
            </a:fld>
            <a:endParaRPr lang="en-US"/>
          </a:p>
        </p:txBody>
      </p:sp>
      <p:sp>
        <p:nvSpPr>
          <p:cNvPr id="8" name="Poraštės vietos rezervavimo ženklas 7"/>
          <p:cNvSpPr>
            <a:spLocks noGrp="1"/>
          </p:cNvSpPr>
          <p:nvPr>
            <p:ph type="ftr" sz="quarter" idx="11"/>
          </p:nvPr>
        </p:nvSpPr>
        <p:spPr/>
        <p:txBody>
          <a:bodyPr/>
          <a:lstStyle/>
          <a:p>
            <a:endParaRPr lang="en-US"/>
          </a:p>
        </p:txBody>
      </p:sp>
      <p:sp>
        <p:nvSpPr>
          <p:cNvPr id="9" name="Skaidrės numerio vietos rezervavimo ženklas 8"/>
          <p:cNvSpPr>
            <a:spLocks noGrp="1"/>
          </p:cNvSpPr>
          <p:nvPr>
            <p:ph type="sldNum" sz="quarter" idx="12"/>
          </p:nvPr>
        </p:nvSpPr>
        <p:spPr/>
        <p:txBody>
          <a:bodyPr/>
          <a:lstStyle/>
          <a:p>
            <a:fld id="{4DAECCA8-0C3F-43AD-936F-8D2F8AA5D775}" type="slidenum">
              <a:rPr lang="en-US" smtClean="0"/>
              <a:t>‹#›</a:t>
            </a:fld>
            <a:endParaRPr lang="en-US"/>
          </a:p>
        </p:txBody>
      </p:sp>
    </p:spTree>
    <p:extLst>
      <p:ext uri="{BB962C8B-B14F-4D97-AF65-F5344CB8AC3E}">
        <p14:creationId xmlns:p14="http://schemas.microsoft.com/office/powerpoint/2010/main" val="2267473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endParaRPr lang="en-US"/>
          </a:p>
        </p:txBody>
      </p:sp>
      <p:sp>
        <p:nvSpPr>
          <p:cNvPr id="3" name="Datos vietos rezervavimo ženklas 2"/>
          <p:cNvSpPr>
            <a:spLocks noGrp="1"/>
          </p:cNvSpPr>
          <p:nvPr>
            <p:ph type="dt" sz="half" idx="10"/>
          </p:nvPr>
        </p:nvSpPr>
        <p:spPr/>
        <p:txBody>
          <a:bodyPr/>
          <a:lstStyle/>
          <a:p>
            <a:fld id="{B60116DC-F537-45CC-926E-C2A84003F872}" type="datetimeFigureOut">
              <a:rPr lang="en-US" smtClean="0"/>
              <a:t>3/7/2025</a:t>
            </a:fld>
            <a:endParaRPr lang="en-US"/>
          </a:p>
        </p:txBody>
      </p:sp>
      <p:sp>
        <p:nvSpPr>
          <p:cNvPr id="4" name="Poraštės vietos rezervavimo ženklas 3"/>
          <p:cNvSpPr>
            <a:spLocks noGrp="1"/>
          </p:cNvSpPr>
          <p:nvPr>
            <p:ph type="ftr" sz="quarter" idx="11"/>
          </p:nvPr>
        </p:nvSpPr>
        <p:spPr/>
        <p:txBody>
          <a:bodyPr/>
          <a:lstStyle/>
          <a:p>
            <a:endParaRPr lang="en-US"/>
          </a:p>
        </p:txBody>
      </p:sp>
      <p:sp>
        <p:nvSpPr>
          <p:cNvPr id="5" name="Skaidrės numerio vietos rezervavimo ženklas 4"/>
          <p:cNvSpPr>
            <a:spLocks noGrp="1"/>
          </p:cNvSpPr>
          <p:nvPr>
            <p:ph type="sldNum" sz="quarter" idx="12"/>
          </p:nvPr>
        </p:nvSpPr>
        <p:spPr/>
        <p:txBody>
          <a:bodyPr/>
          <a:lstStyle/>
          <a:p>
            <a:fld id="{4DAECCA8-0C3F-43AD-936F-8D2F8AA5D775}" type="slidenum">
              <a:rPr lang="en-US" smtClean="0"/>
              <a:t>‹#›</a:t>
            </a:fld>
            <a:endParaRPr lang="en-US"/>
          </a:p>
        </p:txBody>
      </p:sp>
    </p:spTree>
    <p:extLst>
      <p:ext uri="{BB962C8B-B14F-4D97-AF65-F5344CB8AC3E}">
        <p14:creationId xmlns:p14="http://schemas.microsoft.com/office/powerpoint/2010/main" val="865655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B60116DC-F537-45CC-926E-C2A84003F872}" type="datetimeFigureOut">
              <a:rPr lang="en-US" smtClean="0"/>
              <a:t>3/7/2025</a:t>
            </a:fld>
            <a:endParaRPr lang="en-US"/>
          </a:p>
        </p:txBody>
      </p:sp>
      <p:sp>
        <p:nvSpPr>
          <p:cNvPr id="3" name="Poraštės vietos rezervavimo ženklas 2"/>
          <p:cNvSpPr>
            <a:spLocks noGrp="1"/>
          </p:cNvSpPr>
          <p:nvPr>
            <p:ph type="ftr" sz="quarter" idx="11"/>
          </p:nvPr>
        </p:nvSpPr>
        <p:spPr/>
        <p:txBody>
          <a:bodyPr/>
          <a:lstStyle/>
          <a:p>
            <a:endParaRPr lang="en-US"/>
          </a:p>
        </p:txBody>
      </p:sp>
      <p:sp>
        <p:nvSpPr>
          <p:cNvPr id="4" name="Skaidrės numerio vietos rezervavimo ženklas 3"/>
          <p:cNvSpPr>
            <a:spLocks noGrp="1"/>
          </p:cNvSpPr>
          <p:nvPr>
            <p:ph type="sldNum" sz="quarter" idx="12"/>
          </p:nvPr>
        </p:nvSpPr>
        <p:spPr/>
        <p:txBody>
          <a:bodyPr/>
          <a:lstStyle/>
          <a:p>
            <a:fld id="{4DAECCA8-0C3F-43AD-936F-8D2F8AA5D775}" type="slidenum">
              <a:rPr lang="en-US" smtClean="0"/>
              <a:t>‹#›</a:t>
            </a:fld>
            <a:endParaRPr lang="en-US"/>
          </a:p>
        </p:txBody>
      </p:sp>
    </p:spTree>
    <p:extLst>
      <p:ext uri="{BB962C8B-B14F-4D97-AF65-F5344CB8AC3E}">
        <p14:creationId xmlns:p14="http://schemas.microsoft.com/office/powerpoint/2010/main" val="4094726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a:t>Spustelėję redag. ruoš. pavad. stilių</a:t>
            </a:r>
            <a:endParaRPr lang="en-US"/>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Redaguoti šablono teksto stilius</a:t>
            </a:r>
          </a:p>
        </p:txBody>
      </p:sp>
      <p:sp>
        <p:nvSpPr>
          <p:cNvPr id="5" name="Datos vietos rezervavimo ženklas 4"/>
          <p:cNvSpPr>
            <a:spLocks noGrp="1"/>
          </p:cNvSpPr>
          <p:nvPr>
            <p:ph type="dt" sz="half" idx="10"/>
          </p:nvPr>
        </p:nvSpPr>
        <p:spPr/>
        <p:txBody>
          <a:bodyPr/>
          <a:lstStyle/>
          <a:p>
            <a:fld id="{B60116DC-F537-45CC-926E-C2A84003F872}" type="datetimeFigureOut">
              <a:rPr lang="en-US" smtClean="0"/>
              <a:t>3/7/2025</a:t>
            </a:fld>
            <a:endParaRPr lang="en-US"/>
          </a:p>
        </p:txBody>
      </p:sp>
      <p:sp>
        <p:nvSpPr>
          <p:cNvPr id="6" name="Poraštės vietos rezervavimo ženklas 5"/>
          <p:cNvSpPr>
            <a:spLocks noGrp="1"/>
          </p:cNvSpPr>
          <p:nvPr>
            <p:ph type="ftr" sz="quarter" idx="11"/>
          </p:nvPr>
        </p:nvSpPr>
        <p:spPr/>
        <p:txBody>
          <a:bodyPr/>
          <a:lstStyle/>
          <a:p>
            <a:endParaRPr lang="en-US"/>
          </a:p>
        </p:txBody>
      </p:sp>
      <p:sp>
        <p:nvSpPr>
          <p:cNvPr id="7" name="Skaidrės numerio vietos rezervavimo ženklas 6"/>
          <p:cNvSpPr>
            <a:spLocks noGrp="1"/>
          </p:cNvSpPr>
          <p:nvPr>
            <p:ph type="sldNum" sz="quarter" idx="12"/>
          </p:nvPr>
        </p:nvSpPr>
        <p:spPr/>
        <p:txBody>
          <a:bodyPr/>
          <a:lstStyle/>
          <a:p>
            <a:fld id="{4DAECCA8-0C3F-43AD-936F-8D2F8AA5D775}" type="slidenum">
              <a:rPr lang="en-US" smtClean="0"/>
              <a:t>‹#›</a:t>
            </a:fld>
            <a:endParaRPr lang="en-US"/>
          </a:p>
        </p:txBody>
      </p:sp>
    </p:spTree>
    <p:extLst>
      <p:ext uri="{BB962C8B-B14F-4D97-AF65-F5344CB8AC3E}">
        <p14:creationId xmlns:p14="http://schemas.microsoft.com/office/powerpoint/2010/main" val="119814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a:t>Spustelėję redag. ruoš. pavad. stilių</a:t>
            </a:r>
            <a:endParaRPr lang="en-US"/>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Redaguoti šablono teksto stilius</a:t>
            </a:r>
          </a:p>
        </p:txBody>
      </p:sp>
      <p:sp>
        <p:nvSpPr>
          <p:cNvPr id="5" name="Datos vietos rezervavimo ženklas 4"/>
          <p:cNvSpPr>
            <a:spLocks noGrp="1"/>
          </p:cNvSpPr>
          <p:nvPr>
            <p:ph type="dt" sz="half" idx="10"/>
          </p:nvPr>
        </p:nvSpPr>
        <p:spPr/>
        <p:txBody>
          <a:bodyPr/>
          <a:lstStyle/>
          <a:p>
            <a:fld id="{B60116DC-F537-45CC-926E-C2A84003F872}" type="datetimeFigureOut">
              <a:rPr lang="en-US" smtClean="0"/>
              <a:t>3/7/2025</a:t>
            </a:fld>
            <a:endParaRPr lang="en-US"/>
          </a:p>
        </p:txBody>
      </p:sp>
      <p:sp>
        <p:nvSpPr>
          <p:cNvPr id="6" name="Poraštės vietos rezervavimo ženklas 5"/>
          <p:cNvSpPr>
            <a:spLocks noGrp="1"/>
          </p:cNvSpPr>
          <p:nvPr>
            <p:ph type="ftr" sz="quarter" idx="11"/>
          </p:nvPr>
        </p:nvSpPr>
        <p:spPr/>
        <p:txBody>
          <a:bodyPr/>
          <a:lstStyle/>
          <a:p>
            <a:endParaRPr lang="en-US"/>
          </a:p>
        </p:txBody>
      </p:sp>
      <p:sp>
        <p:nvSpPr>
          <p:cNvPr id="7" name="Skaidrės numerio vietos rezervavimo ženklas 6"/>
          <p:cNvSpPr>
            <a:spLocks noGrp="1"/>
          </p:cNvSpPr>
          <p:nvPr>
            <p:ph type="sldNum" sz="quarter" idx="12"/>
          </p:nvPr>
        </p:nvSpPr>
        <p:spPr/>
        <p:txBody>
          <a:bodyPr/>
          <a:lstStyle/>
          <a:p>
            <a:fld id="{4DAECCA8-0C3F-43AD-936F-8D2F8AA5D775}" type="slidenum">
              <a:rPr lang="en-US" smtClean="0"/>
              <a:t>‹#›</a:t>
            </a:fld>
            <a:endParaRPr lang="en-US"/>
          </a:p>
        </p:txBody>
      </p:sp>
    </p:spTree>
    <p:extLst>
      <p:ext uri="{BB962C8B-B14F-4D97-AF65-F5344CB8AC3E}">
        <p14:creationId xmlns:p14="http://schemas.microsoft.com/office/powerpoint/2010/main" val="1490315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a:t>Spustelėję redag. ruoš. pavad. stilių</a:t>
            </a:r>
            <a:endParaRPr lang="en-US"/>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0116DC-F537-45CC-926E-C2A84003F872}" type="datetimeFigureOut">
              <a:rPr lang="en-US" smtClean="0"/>
              <a:t>3/7/2025</a:t>
            </a:fld>
            <a:endParaRPr lang="en-US"/>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AECCA8-0C3F-43AD-936F-8D2F8AA5D775}" type="slidenum">
              <a:rPr lang="en-US" smtClean="0"/>
              <a:t>‹#›</a:t>
            </a:fld>
            <a:endParaRPr lang="en-US"/>
          </a:p>
        </p:txBody>
      </p:sp>
    </p:spTree>
    <p:extLst>
      <p:ext uri="{BB962C8B-B14F-4D97-AF65-F5344CB8AC3E}">
        <p14:creationId xmlns:p14="http://schemas.microsoft.com/office/powerpoint/2010/main" val="3677198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mokyklos@vilnius.l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2"/>
            <a:ext cx="9144000" cy="2479675"/>
          </a:xfrm>
        </p:spPr>
        <p:txBody>
          <a:bodyPr>
            <a:noAutofit/>
          </a:bodyPr>
          <a:lstStyle/>
          <a:p>
            <a:r>
              <a:rPr lang="en-US" sz="4400" b="1" dirty="0">
                <a:solidFill>
                  <a:srgbClr val="C00000"/>
                </a:solidFill>
              </a:rPr>
              <a:t>MOKINIŲ PRIĖMIMAS Į VILNIAUS BENDROJO UGDYMO ĮSTAIGAS 202</a:t>
            </a:r>
            <a:r>
              <a:rPr lang="lt-LT" sz="4400" b="1" dirty="0">
                <a:solidFill>
                  <a:srgbClr val="C00000"/>
                </a:solidFill>
              </a:rPr>
              <a:t>5</a:t>
            </a:r>
            <a:r>
              <a:rPr lang="en-US" sz="4400" b="1" dirty="0">
                <a:solidFill>
                  <a:srgbClr val="C00000"/>
                </a:solidFill>
              </a:rPr>
              <a:t> METAIS</a:t>
            </a:r>
          </a:p>
        </p:txBody>
      </p:sp>
      <p:sp>
        <p:nvSpPr>
          <p:cNvPr id="3" name="Antrinis pavadinimas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05678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r>
              <a:rPr lang="en-US" sz="2400" b="1" dirty="0">
                <a:solidFill>
                  <a:srgbClr val="C00000"/>
                </a:solidFill>
              </a:rPr>
              <a:t>PRAŠYMŲ NAGRINĖJIMAS (III)</a:t>
            </a:r>
          </a:p>
        </p:txBody>
      </p:sp>
      <p:sp>
        <p:nvSpPr>
          <p:cNvPr id="3" name="Turinio vietos rezervavimo ženklas 2"/>
          <p:cNvSpPr>
            <a:spLocks noGrp="1"/>
          </p:cNvSpPr>
          <p:nvPr>
            <p:ph idx="1"/>
          </p:nvPr>
        </p:nvSpPr>
        <p:spPr/>
        <p:txBody>
          <a:bodyPr>
            <a:normAutofit/>
          </a:bodyPr>
          <a:lstStyle/>
          <a:p>
            <a:r>
              <a:rPr lang="lt-LT" sz="2000" dirty="0"/>
              <a:t>Atsakingi už priėmimo vykdymą ir koordinavimą asmenys turi teisę tėvų prašyti papildomų, pirmumo kriterijus patvirtinančių dokumentų, jeigu kyla abejonių dėl duomenų tikrumo ir teisėtumo. </a:t>
            </a:r>
          </a:p>
          <a:p>
            <a:r>
              <a:rPr lang="lt-LT" sz="2000" dirty="0"/>
              <a:t> Ugdymo įstaiga turi teisę netenkinti tėvų (globėjų) prašymo, jeigu tėvai (globėjai) per nurodytą laikotarpį, esant pagrįstų abejonių ar įrodymų dėl faktinės / deklaruotos gyvenamosios vietos neatitikties, nepristato atsakingiems už priėmimo vykdymą ir koordinavimą asmenims pateiktų duomenų patvirtinančių dokumentų.</a:t>
            </a:r>
            <a:endParaRPr lang="en-US" sz="2000" dirty="0"/>
          </a:p>
        </p:txBody>
      </p:sp>
    </p:spTree>
    <p:extLst>
      <p:ext uri="{BB962C8B-B14F-4D97-AF65-F5344CB8AC3E}">
        <p14:creationId xmlns:p14="http://schemas.microsoft.com/office/powerpoint/2010/main" val="2298479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r>
              <a:rPr lang="en-US" sz="2400" b="1" dirty="0">
                <a:solidFill>
                  <a:srgbClr val="C00000"/>
                </a:solidFill>
              </a:rPr>
              <a:t>PIRMUMO KRITERIJAI. BE EILĖS PRIIMAMI.</a:t>
            </a:r>
          </a:p>
        </p:txBody>
      </p:sp>
      <p:sp>
        <p:nvSpPr>
          <p:cNvPr id="3" name="Turinio vietos rezervavimo ženklas 2"/>
          <p:cNvSpPr>
            <a:spLocks noGrp="1"/>
          </p:cNvSpPr>
          <p:nvPr>
            <p:ph idx="1"/>
          </p:nvPr>
        </p:nvSpPr>
        <p:spPr/>
        <p:txBody>
          <a:bodyPr>
            <a:normAutofit/>
          </a:bodyPr>
          <a:lstStyle/>
          <a:p>
            <a:r>
              <a:rPr lang="lt-LT" sz="2000" dirty="0"/>
              <a:t> </a:t>
            </a:r>
            <a:r>
              <a:rPr lang="lt-LT" sz="2000" b="1" dirty="0"/>
              <a:t>įvaikinti vaikai, globotiniai, rūpintiniai </a:t>
            </a:r>
            <a:r>
              <a:rPr lang="lt-LT" sz="2000" dirty="0"/>
              <a:t>(išskyrus atvejus, kai laikinoji globa nustatoma </a:t>
            </a:r>
            <a:r>
              <a:rPr lang="lt-LT" sz="2000" b="1" dirty="0"/>
              <a:t>tėvų </a:t>
            </a:r>
            <a:r>
              <a:rPr lang="lt-LT" sz="2000" dirty="0"/>
              <a:t>prašymu), </a:t>
            </a:r>
            <a:r>
              <a:rPr lang="lt-LT" sz="2000" b="1" dirty="0"/>
              <a:t>kai tėvų (globėjų, rūpintojų) deklaruota gyvenamoji vieta priklauso mokyklos aptarnavimo teritorijai; </a:t>
            </a:r>
          </a:p>
          <a:p>
            <a:r>
              <a:rPr lang="lt-LT" sz="2000" dirty="0"/>
              <a:t> vaikai, turintys </a:t>
            </a:r>
            <a:r>
              <a:rPr lang="lt-LT" sz="2000" b="1" dirty="0"/>
              <a:t>sunkią judėjimo negalią</a:t>
            </a:r>
            <a:r>
              <a:rPr lang="lt-LT" sz="2000" dirty="0"/>
              <a:t>, ir vaikai, kurių </a:t>
            </a:r>
            <a:r>
              <a:rPr lang="lt-LT" sz="2000" b="1" dirty="0"/>
              <a:t>bent vienas iš tėvų turi sunkią judėjimo negalią</a:t>
            </a:r>
            <a:r>
              <a:rPr lang="lt-LT" sz="2000" dirty="0"/>
              <a:t>, kai ugdymo įstaiga, priskirta pagal deklaruotą gyvenamąją vietą, nėra pritaikyta judėjimo negalią turintiems asmenims, turi teisę pasirinkti bet kurią kitą Vilniaus miesto savivaldybės bendrojo ugdymo mokyklą, kuri atitinka jų fizinius poreikius, kartu su vaikais, gyvenančiais mokyklai priskirtoje aptarnavimo teritorijoje, ir į ją patekti be eilės;</a:t>
            </a:r>
          </a:p>
          <a:p>
            <a:r>
              <a:rPr lang="lt-LT" sz="2000" dirty="0"/>
              <a:t>  Lietuvos Respublikos </a:t>
            </a:r>
            <a:r>
              <a:rPr lang="lt-LT" sz="2000" b="1" dirty="0"/>
              <a:t>diplomatinio korpuso darbuotojų</a:t>
            </a:r>
            <a:r>
              <a:rPr lang="lt-LT" sz="2000" dirty="0"/>
              <a:t>, sugrįžusių į Savivaldybės teritoriją iš darbo užsienyje ir Lietuvos Respublikos krašto apsaugos </a:t>
            </a:r>
            <a:r>
              <a:rPr lang="lt-LT" sz="2000" b="1" dirty="0"/>
              <a:t>sistemos profesinės karo tarnybos karių</a:t>
            </a:r>
            <a:r>
              <a:rPr lang="lt-LT" sz="2000" dirty="0"/>
              <a:t>, perkeltų į Savivaldybės teritoriją, vaikai, </a:t>
            </a:r>
            <a:r>
              <a:rPr lang="lt-LT" sz="2000" b="1" dirty="0"/>
              <a:t>TIK priklausantys mokyklos aptarnavimo teritorijai</a:t>
            </a:r>
            <a:r>
              <a:rPr lang="lt-LT" sz="2000" dirty="0"/>
              <a:t>.</a:t>
            </a:r>
            <a:endParaRPr lang="en-US" sz="2000" dirty="0"/>
          </a:p>
        </p:txBody>
      </p:sp>
    </p:spTree>
    <p:extLst>
      <p:ext uri="{BB962C8B-B14F-4D97-AF65-F5344CB8AC3E}">
        <p14:creationId xmlns:p14="http://schemas.microsoft.com/office/powerpoint/2010/main" val="2447496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r>
              <a:rPr lang="en-US" sz="2400" b="1" dirty="0">
                <a:solidFill>
                  <a:srgbClr val="C00000"/>
                </a:solidFill>
              </a:rPr>
              <a:t>PIRMUMO KRITERIJAI. BE EILĖS PRIIMAMI (II). </a:t>
            </a:r>
          </a:p>
        </p:txBody>
      </p:sp>
      <p:sp>
        <p:nvSpPr>
          <p:cNvPr id="3" name="Turinio vietos rezervavimo ženklas 2"/>
          <p:cNvSpPr>
            <a:spLocks noGrp="1"/>
          </p:cNvSpPr>
          <p:nvPr>
            <p:ph idx="1"/>
          </p:nvPr>
        </p:nvSpPr>
        <p:spPr/>
        <p:txBody>
          <a:bodyPr>
            <a:normAutofit/>
          </a:bodyPr>
          <a:lstStyle/>
          <a:p>
            <a:r>
              <a:rPr lang="lt-LT" sz="2000" dirty="0"/>
              <a:t>asmenys, </a:t>
            </a:r>
            <a:r>
              <a:rPr lang="lt-LT" sz="2000" b="1" dirty="0"/>
              <a:t>turintys specialiųjų ugdymosi poreikių, priklausantys mokyklos aptarnavimo teritorijai</a:t>
            </a:r>
            <a:r>
              <a:rPr lang="lt-LT" sz="2000" dirty="0"/>
              <a:t>;</a:t>
            </a:r>
          </a:p>
          <a:p>
            <a:r>
              <a:rPr lang="lt-LT" sz="2000" dirty="0"/>
              <a:t>  užsienio valstybių </a:t>
            </a:r>
            <a:r>
              <a:rPr lang="lt-LT" sz="2000" b="1" dirty="0"/>
              <a:t>diplomatinio korpuso darbuotojų</a:t>
            </a:r>
            <a:r>
              <a:rPr lang="lt-LT" sz="2000" dirty="0"/>
              <a:t>, dirbančių Lietuvos Respublikoje esančiose diplomatinėse atstovybėse, vaikai (pirmumo kriterijus galioja ir vaikams, kurių deklaruota gyvenamoji vieta nepriklauso ugdymo įstaigos aptarnavimo teritorijai ar Savivaldybės aptarnavimo teritorijai); </a:t>
            </a:r>
          </a:p>
          <a:p>
            <a:r>
              <a:rPr lang="lt-LT" sz="2000" dirty="0"/>
              <a:t> </a:t>
            </a:r>
            <a:r>
              <a:rPr lang="lt-LT" sz="2000" b="1" dirty="0"/>
              <a:t>mokyklos darbuotojų</a:t>
            </a:r>
            <a:r>
              <a:rPr lang="lt-LT" sz="2000" dirty="0"/>
              <a:t>, dirbančių šioje įstaigoje, vaikai (pirmumo kriterijus galioja ir vaikams, kurių deklaruota gyvenamoji vieta nepriklauso ugdymo įstaigos aptarnavimo teritorijai ar Savivaldybės aptarnavimo teritorijai); </a:t>
            </a:r>
          </a:p>
          <a:p>
            <a:r>
              <a:rPr lang="lt-LT" sz="2000" dirty="0"/>
              <a:t> </a:t>
            </a:r>
            <a:r>
              <a:rPr lang="lt-LT" sz="2000" b="1" dirty="0"/>
              <a:t>reemigrantų</a:t>
            </a:r>
            <a:r>
              <a:rPr lang="lt-LT" sz="2000" dirty="0"/>
              <a:t> vaikai, kurių tėvai buvo deklaravę išvykimą iš Lietuvos ir vėliau deklaravę gyvenamąją vietą mokyklos aptarnavimo teritorijoje.</a:t>
            </a:r>
            <a:endParaRPr lang="en-US" sz="2000" dirty="0"/>
          </a:p>
        </p:txBody>
      </p:sp>
    </p:spTree>
    <p:extLst>
      <p:ext uri="{BB962C8B-B14F-4D97-AF65-F5344CB8AC3E}">
        <p14:creationId xmlns:p14="http://schemas.microsoft.com/office/powerpoint/2010/main" val="2288429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5"/>
            <a:ext cx="10515600" cy="511697"/>
          </a:xfrm>
        </p:spPr>
        <p:txBody>
          <a:bodyPr>
            <a:normAutofit/>
          </a:bodyPr>
          <a:lstStyle/>
          <a:p>
            <a:r>
              <a:rPr lang="en-US" sz="2400" b="1" dirty="0">
                <a:solidFill>
                  <a:srgbClr val="C00000"/>
                </a:solidFill>
              </a:rPr>
              <a:t>PIRMUMO KRITERIJAI</a:t>
            </a:r>
          </a:p>
        </p:txBody>
      </p:sp>
      <p:sp>
        <p:nvSpPr>
          <p:cNvPr id="3" name="Turinio vietos rezervavimo ženklas 2"/>
          <p:cNvSpPr>
            <a:spLocks noGrp="1"/>
          </p:cNvSpPr>
          <p:nvPr>
            <p:ph idx="1"/>
          </p:nvPr>
        </p:nvSpPr>
        <p:spPr>
          <a:xfrm>
            <a:off x="838200" y="876822"/>
            <a:ext cx="10515600" cy="5300141"/>
          </a:xfrm>
        </p:spPr>
        <p:txBody>
          <a:bodyPr>
            <a:normAutofit fontScale="70000" lnSpcReduction="20000"/>
          </a:bodyPr>
          <a:lstStyle/>
          <a:p>
            <a:r>
              <a:rPr lang="lt-LT" dirty="0"/>
              <a:t>vaikams, kuriuos augina </a:t>
            </a:r>
            <a:r>
              <a:rPr lang="lt-LT" b="1" dirty="0"/>
              <a:t>vienas iš tėvų </a:t>
            </a:r>
            <a:r>
              <a:rPr lang="lt-LT" dirty="0"/>
              <a:t>(globėjų, rūpintojų) (jeigu kitas yra miręs, teismo pripažintas dingusiu be žinios ar nežinia, kur esančiu, teismo pripažintas neveiksniu arba teismo sprendimu apribotos tėvystės teisės), neįgalių tėvų vaikams (1 taškas);</a:t>
            </a:r>
          </a:p>
          <a:p>
            <a:r>
              <a:rPr lang="lt-LT" dirty="0"/>
              <a:t> </a:t>
            </a:r>
            <a:r>
              <a:rPr lang="lt-LT" b="1" dirty="0"/>
              <a:t>dvynukams, trynukams </a:t>
            </a:r>
            <a:r>
              <a:rPr lang="lt-LT" dirty="0"/>
              <a:t>ir kitiems daugiavaisio gimimo vaikams, kurie priimami kartu (2 taškai); </a:t>
            </a:r>
          </a:p>
          <a:p>
            <a:r>
              <a:rPr lang="lt-LT" dirty="0"/>
              <a:t> </a:t>
            </a:r>
            <a:r>
              <a:rPr lang="lt-LT" b="1" dirty="0"/>
              <a:t>Daugiavaikių</a:t>
            </a:r>
            <a:r>
              <a:rPr lang="lt-LT" dirty="0"/>
              <a:t> šeimų vaikams (1 taškas). </a:t>
            </a:r>
            <a:r>
              <a:rPr lang="lt-LT" i="1" dirty="0"/>
              <a:t>Tačiau, tėvai (globėjai, rūpintojai) privalo e. sistemoje pateikti daugiavaikės šeimos faktą įrodančius dokumentus (gimimo liudijimus, pažymas iš ugdymo įstaigų), jeigu jau vaikas vyresnis nei 18 metų iki 24 metų, kurie mokosi bendrojo ugdymo mokyklose ir kitose formaliojo švietimo įstaigose pagal nuolatinės studijų formos programas (mokiniai ar studentai), taip pat bendrojo ugdymo mokyklas baigusius asmenis laikotarpiu nuo bendrojo ugdymo mokyklų baigimo dienos iki tų pačių metų rugsėjo 1 dienos, taip pat asmenis pripažintus neveiksniais ir likusius gyventi su savo tėvais, jeigu jiems nustatyta globa</a:t>
            </a:r>
          </a:p>
          <a:p>
            <a:r>
              <a:rPr lang="lt-LT" dirty="0"/>
              <a:t>  vaikams, kurių vieno iš tėvų (globėjų, rūpintojų) ir paties vaiko </a:t>
            </a:r>
            <a:r>
              <a:rPr lang="lt-LT" b="1" dirty="0"/>
              <a:t>deklaruotos gyvenamosios vietos laikas </a:t>
            </a:r>
            <a:r>
              <a:rPr lang="lt-LT" dirty="0"/>
              <a:t>mokyklai priskirtoje aptarnavimo teritorijoje yra dveji ir daugiau metų (</a:t>
            </a:r>
            <a:r>
              <a:rPr lang="lt-LT" b="1" dirty="0"/>
              <a:t>nuo 2 iki 6 metų</a:t>
            </a:r>
            <a:r>
              <a:rPr lang="lt-LT" dirty="0"/>
              <a:t>) (2 taškai);</a:t>
            </a:r>
          </a:p>
          <a:p>
            <a:r>
              <a:rPr lang="lt-LT" dirty="0"/>
              <a:t>vaikams, kurių vieno iš tėvų (globėjo ar rūpintojo) ir paties vaiko deklaruota gyvenamoji vieta yra mokyklai priskirtoje aptarnavimo teritorijoje </a:t>
            </a:r>
            <a:r>
              <a:rPr lang="lt-LT" b="1" dirty="0"/>
              <a:t>naujai įsigytame (iki 2 metų) </a:t>
            </a:r>
            <a:r>
              <a:rPr lang="lt-LT" dirty="0"/>
              <a:t>būste (įrodantys dokumentai turi būti prisegti e. sistemoje) (2 taškai); </a:t>
            </a:r>
          </a:p>
          <a:p>
            <a:r>
              <a:rPr lang="lt-LT" dirty="0"/>
              <a:t> vaikams, kurių vieno iš tėvų (globėjų, rūpintojų) ir paties vaiko </a:t>
            </a:r>
            <a:r>
              <a:rPr lang="lt-LT" b="1" dirty="0"/>
              <a:t>deklaruotos gyvenamosios vietos </a:t>
            </a:r>
            <a:r>
              <a:rPr lang="lt-LT" dirty="0"/>
              <a:t>laikas mokyklai priskirtoje aptarnavimo teritorijoje </a:t>
            </a:r>
            <a:r>
              <a:rPr lang="lt-LT" b="1" dirty="0"/>
              <a:t>yra 6 ir daugiau metų </a:t>
            </a:r>
            <a:r>
              <a:rPr lang="lt-LT" dirty="0"/>
              <a:t>(4 taškai); 16</a:t>
            </a:r>
            <a:endParaRPr lang="en-US" dirty="0"/>
          </a:p>
        </p:txBody>
      </p:sp>
    </p:spTree>
    <p:extLst>
      <p:ext uri="{BB962C8B-B14F-4D97-AF65-F5344CB8AC3E}">
        <p14:creationId xmlns:p14="http://schemas.microsoft.com/office/powerpoint/2010/main" val="754668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5"/>
            <a:ext cx="10515600" cy="574327"/>
          </a:xfrm>
        </p:spPr>
        <p:txBody>
          <a:bodyPr>
            <a:normAutofit/>
          </a:bodyPr>
          <a:lstStyle/>
          <a:p>
            <a:r>
              <a:rPr lang="en-US" sz="2400" b="1" dirty="0">
                <a:solidFill>
                  <a:srgbClr val="C00000"/>
                </a:solidFill>
              </a:rPr>
              <a:t>PIRMUMO KRITERIJAI (II) </a:t>
            </a:r>
          </a:p>
        </p:txBody>
      </p:sp>
      <p:sp>
        <p:nvSpPr>
          <p:cNvPr id="3" name="Turinio vietos rezervavimo ženklas 2"/>
          <p:cNvSpPr>
            <a:spLocks noGrp="1"/>
          </p:cNvSpPr>
          <p:nvPr>
            <p:ph idx="1"/>
          </p:nvPr>
        </p:nvSpPr>
        <p:spPr>
          <a:xfrm>
            <a:off x="838200" y="939452"/>
            <a:ext cx="10515600" cy="5237511"/>
          </a:xfrm>
        </p:spPr>
        <p:txBody>
          <a:bodyPr>
            <a:normAutofit/>
          </a:bodyPr>
          <a:lstStyle/>
          <a:p>
            <a:r>
              <a:rPr lang="lt-LT" sz="2000" dirty="0"/>
              <a:t>vaikams, kurių </a:t>
            </a:r>
            <a:r>
              <a:rPr lang="lt-LT" sz="2000" b="1" dirty="0"/>
              <a:t>broliai ir (ar) seserys (įbroliai ir (ar) įseserės) prašymo pateikimo metu jau mokosi </a:t>
            </a:r>
            <a:r>
              <a:rPr lang="lt-LT" sz="2000" dirty="0"/>
              <a:t>ir tęs mokymąsi pagal pradinio ir (ar) pagrindinio ugdymo programą toje mokykloje (1 taškas). 	</a:t>
            </a:r>
            <a:r>
              <a:rPr lang="lt-LT" sz="2000" i="1" dirty="0"/>
              <a:t>Vaikai, gyvenantys ne mokyklos aptarnavimo teritorijoje, kurių broliai ir (ar) seserys (įbroliai ir (ar) įseserės) prašymo pateikimo metu jau mokosi ir tęs mokymąsi pagal pradinio ir (ar) pagrindinio ugdymo programą pasirinktoje mokykloje, turi teisę pretenduoti į šios mokyklos laisvas vietas kartu su gyvenančiais mokyklai priskirtoje aptarnavimo teritorijoje vaikais, tačiau jiems nėra taikomas pirmumo taškas. Be to, šio punkto nuostata negalioja vaikams, kurių deklaruota gyvenamoji vieta nėra nustatyta Savivaldybės teritorijoje.</a:t>
            </a:r>
          </a:p>
          <a:p>
            <a:r>
              <a:rPr lang="lt-LT" sz="2000" i="1" dirty="0"/>
              <a:t> </a:t>
            </a:r>
            <a:r>
              <a:rPr lang="lt-LT" sz="2000" dirty="0"/>
              <a:t> asmenims, </a:t>
            </a:r>
            <a:r>
              <a:rPr lang="lt-LT" sz="2000" b="1" dirty="0"/>
              <a:t>dėl įgimtų ar įgytų sutrikimų turintiems specialiųjų ugdymosi poreikių</a:t>
            </a:r>
            <a:r>
              <a:rPr lang="lt-LT" sz="2000" dirty="0"/>
              <a:t>, </a:t>
            </a:r>
            <a:r>
              <a:rPr lang="lt-LT" sz="2000" b="1" dirty="0"/>
              <a:t>nepriklausantiems mokyklos aptarnavimo teritorijai ir kurių deklaruota gyvenamoji vieta nustatyta Savivaldybės teritorijoje</a:t>
            </a:r>
            <a:r>
              <a:rPr lang="lt-LT" sz="2000" dirty="0"/>
              <a:t>, skiriama 0,5 taško. </a:t>
            </a:r>
          </a:p>
          <a:p>
            <a:pPr marL="0" indent="0">
              <a:buNone/>
            </a:pPr>
            <a:r>
              <a:rPr lang="lt-LT" sz="2000" dirty="0"/>
              <a:t>	</a:t>
            </a:r>
            <a:r>
              <a:rPr lang="lt-LT" sz="2000" dirty="0">
                <a:solidFill>
                  <a:srgbClr val="C00000"/>
                </a:solidFill>
              </a:rPr>
              <a:t> Esant vienodai pirmumo kriterijų sumai pirmenybė mokytis suteikiama mokiniams</a:t>
            </a:r>
            <a:r>
              <a:rPr lang="lt-LT" sz="2000" dirty="0"/>
              <a:t>, ilgiausiai mokyklos aptarnavimo teritorijoje deklaravusiems gyvenamąją vietą (daugiau negu du metai), po to vaikams, kurių broliai ir (ar) seserys (įbroliai ir (ar) įseserės) prašymo pateikimo metu jau mokosi ir tęs mokymąsi pagal pradinio ir (ar) pagrindinio ugdymo programą toje mokykloje ir yra deklaruoti Savivaldybės teritorijoje, po to vaikams, kurie deklaruoti mažiau negu 2 metai, vėliau vaikams, arčiausiai mokyklos deklaravusiems gyvenamąją vietą. </a:t>
            </a:r>
            <a:endParaRPr lang="en-US" sz="2000" dirty="0"/>
          </a:p>
        </p:txBody>
      </p:sp>
    </p:spTree>
    <p:extLst>
      <p:ext uri="{BB962C8B-B14F-4D97-AF65-F5344CB8AC3E}">
        <p14:creationId xmlns:p14="http://schemas.microsoft.com/office/powerpoint/2010/main" val="550520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r>
              <a:rPr lang="en-US" sz="2400" b="1" dirty="0">
                <a:solidFill>
                  <a:srgbClr val="C00000"/>
                </a:solidFill>
              </a:rPr>
              <a:t>SUTARTYS</a:t>
            </a:r>
          </a:p>
        </p:txBody>
      </p:sp>
      <p:sp>
        <p:nvSpPr>
          <p:cNvPr id="3" name="Turinio vietos rezervavimo ženklas 2"/>
          <p:cNvSpPr>
            <a:spLocks noGrp="1"/>
          </p:cNvSpPr>
          <p:nvPr>
            <p:ph idx="1"/>
          </p:nvPr>
        </p:nvSpPr>
        <p:spPr/>
        <p:txBody>
          <a:bodyPr>
            <a:normAutofit/>
          </a:bodyPr>
          <a:lstStyle/>
          <a:p>
            <a:r>
              <a:rPr lang="lt-LT" sz="2000" dirty="0"/>
              <a:t>Mokymo sutartis turi būti sudaryta ne vėliau nei per 30 kalendorinių dienų nuo gauto kvietimo patvirtinimo (automatinio priskyrimo). Jeigu kvietimas gaunamas rugpjūčio mėnesį, sutartis turi būti pasirašyta ne vėliau kaip iki rugpjūčio 31 d. Per mokslo metus sutartis turi būti pasirašyta iki pirmos mokymosi lankymo dienos. (Šio punkto nuostata galioja tėvams) </a:t>
            </a:r>
          </a:p>
          <a:p>
            <a:r>
              <a:rPr lang="lt-LT" sz="2000" dirty="0"/>
              <a:t> Tėvai (globėjai, rūpintojai) iki einamųjų metų rugsėjo 1 d. turi pateikti įstaigai nurodytus dokumentus (vaiko gimimo liudijimo kopiją (ar) vaiko gimimo įrašą liudijantį išrašą, elektroninės statistinės apskaitos formos (Nr. E027-1) mokinio sveikatos pažymėjimą, priešmokyklinės grupės baigimo pažymą (pretenduojant į pirmą klasę).</a:t>
            </a:r>
          </a:p>
          <a:p>
            <a:r>
              <a:rPr lang="lt-LT" sz="2000" dirty="0"/>
              <a:t>  Nepristačius reikiamų dokumentų sutarties pasirašymo veiksmas nutraukiamas.</a:t>
            </a:r>
            <a:endParaRPr lang="en-US" sz="2000" dirty="0"/>
          </a:p>
        </p:txBody>
      </p:sp>
    </p:spTree>
    <p:extLst>
      <p:ext uri="{BB962C8B-B14F-4D97-AF65-F5344CB8AC3E}">
        <p14:creationId xmlns:p14="http://schemas.microsoft.com/office/powerpoint/2010/main" val="2842738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r>
              <a:rPr lang="en-US" sz="2400" b="1" dirty="0">
                <a:solidFill>
                  <a:srgbClr val="C00000"/>
                </a:solidFill>
              </a:rPr>
              <a:t>SUTARTYS (II)</a:t>
            </a:r>
          </a:p>
        </p:txBody>
      </p:sp>
      <p:sp>
        <p:nvSpPr>
          <p:cNvPr id="3" name="Turinio vietos rezervavimo ženklas 2"/>
          <p:cNvSpPr>
            <a:spLocks noGrp="1"/>
          </p:cNvSpPr>
          <p:nvPr>
            <p:ph idx="1"/>
          </p:nvPr>
        </p:nvSpPr>
        <p:spPr>
          <a:xfrm>
            <a:off x="838200" y="1177447"/>
            <a:ext cx="10515600" cy="4999516"/>
          </a:xfrm>
        </p:spPr>
        <p:txBody>
          <a:bodyPr>
            <a:normAutofit/>
          </a:bodyPr>
          <a:lstStyle/>
          <a:p>
            <a:r>
              <a:rPr lang="lt-LT" sz="2000" dirty="0"/>
              <a:t>Tėvai (globėjai, rūpintojai), dėl pateisinamų priežasčių (ligos, išvykę ir kt.) negalintys elektroniniu būdu pasirašyti dvišalės elektroninės mokymo sutarties, apie tai turi nedelsdami pranešti mokyklos vadovui raštu (elektroniniu pranešimu, registruotu laišku), bet ne vėliau nei per 30 kalendorinių dienų nuo gauto kvietimo patvirtinimo (automatinio priskyrimo) ir informuoti apie sutarties pasirašymo datą. </a:t>
            </a:r>
          </a:p>
          <a:p>
            <a:r>
              <a:rPr lang="lt-LT" sz="2000" dirty="0"/>
              <a:t> Per 30 kalendorinių dienų nuo gauto kvietimo patvirtinimo (automatinio priskyrimo) dienos nepasirašius dvišalės elektroninės mokymo sutarties ar nepranešus mokyklai apie neatvykimą pateisinančias priežastis arba nepateikus reikiamų dokumentų (vasaros darbai yra priežastis pratęsti pasirašymo sutarties terminą, nes tai aplinkybės nepriklausomos nuo tėvų), sutartis nesudaroma ir vaikas netenka vietos ugdymo įstaigoje, o prašymai nėra atnaujinami. Prireikus koreguoti prašymą, reikia kreiptis elektroniniu paštu </a:t>
            </a:r>
            <a:r>
              <a:rPr lang="lt-LT" sz="2000" dirty="0" err="1">
                <a:hlinkClick r:id="rId2"/>
              </a:rPr>
              <a:t>mokyklos@vilnius.lt</a:t>
            </a:r>
            <a:r>
              <a:rPr lang="lt-LT" sz="2000" dirty="0"/>
              <a:t>.</a:t>
            </a:r>
          </a:p>
          <a:p>
            <a:r>
              <a:rPr lang="lt-LT" sz="2000" dirty="0"/>
              <a:t>  Priėmimo komisijos pirmininkas, pasibaigus 30 kalendorinių dienų terminui, vaikus, kurių tėvai nepasirašė elektroninės dvišalės mokymo sutarties, išbraukia iš sąrašo ir raštu pateikia šių vaikų sąrašą Bendrojo ugdymo skyriaus specialistams, atsakingiems už mokinių priėmimą.</a:t>
            </a:r>
          </a:p>
          <a:p>
            <a:r>
              <a:rPr lang="lt-LT" sz="2000" dirty="0"/>
              <a:t>  Nepasirašius mokymo sutarties, toliau vaikas gali pretenduoti tik į Savivaldybės teritorijoje likusias laisvas mokymosi vietas.</a:t>
            </a:r>
            <a:endParaRPr lang="en-US" sz="2000" dirty="0"/>
          </a:p>
        </p:txBody>
      </p:sp>
    </p:spTree>
    <p:extLst>
      <p:ext uri="{BB962C8B-B14F-4D97-AF65-F5344CB8AC3E}">
        <p14:creationId xmlns:p14="http://schemas.microsoft.com/office/powerpoint/2010/main" val="677968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5"/>
            <a:ext cx="10515600" cy="624431"/>
          </a:xfrm>
        </p:spPr>
        <p:txBody>
          <a:bodyPr>
            <a:normAutofit/>
          </a:bodyPr>
          <a:lstStyle/>
          <a:p>
            <a:r>
              <a:rPr lang="en-US" sz="2400" b="1" dirty="0">
                <a:solidFill>
                  <a:srgbClr val="C00000"/>
                </a:solidFill>
              </a:rPr>
              <a:t>TEISĖS AKTAI</a:t>
            </a:r>
          </a:p>
        </p:txBody>
      </p:sp>
      <p:sp>
        <p:nvSpPr>
          <p:cNvPr id="3" name="Turinio vietos rezervavimo ženklas 2"/>
          <p:cNvSpPr>
            <a:spLocks noGrp="1"/>
          </p:cNvSpPr>
          <p:nvPr>
            <p:ph idx="1"/>
          </p:nvPr>
        </p:nvSpPr>
        <p:spPr>
          <a:xfrm>
            <a:off x="838200" y="1340285"/>
            <a:ext cx="10515600" cy="4836678"/>
          </a:xfrm>
        </p:spPr>
        <p:txBody>
          <a:bodyPr>
            <a:normAutofit/>
          </a:bodyPr>
          <a:lstStyle/>
          <a:p>
            <a:r>
              <a:rPr lang="lt-LT" sz="2400" dirty="0"/>
              <a:t>Vilniaus miesto savivaldybės tarybos 2023 m. sausio 18 d. sprendimas Nr. 1-1747 „DĖL PRIĖMIMO Į VILNIAUS MIESTO SAVIVALDYBĖS BENDROJO UGDYMO MOKYKLAS TVARKOS APRAŠO IR VILNIAUS MIESTO SAVIVALDYBĖS BENDROJO UGDYMO MOKYKLŲ APTARNAVIMO TERITORIJŲ ŽEMĖLAPIŲ PATVIRTINIMO“ </a:t>
            </a:r>
          </a:p>
          <a:p>
            <a:endParaRPr lang="lt-LT" sz="2400" dirty="0"/>
          </a:p>
          <a:p>
            <a:endParaRPr lang="lt-LT" sz="2400" dirty="0"/>
          </a:p>
          <a:p>
            <a:r>
              <a:rPr lang="lt-LT" sz="2400" dirty="0"/>
              <a:t> Vilniaus miesto savivaldybės Bendrojo ugdymo skyriaus vedėjos 2025 m. vasario 18 d. įsakymas Nr. A15-318/25(2.1.4E-BEU) „DĖL PRIĖMIMO Į VILNIAUS MIESTO SAVIVALDYBĖS BENDROJO UGDYMO MOKYKLAS PER E. SISTEMĄ GRAFIKO PATVIRTINIMO“ </a:t>
            </a:r>
          </a:p>
        </p:txBody>
      </p:sp>
    </p:spTree>
    <p:extLst>
      <p:ext uri="{BB962C8B-B14F-4D97-AF65-F5344CB8AC3E}">
        <p14:creationId xmlns:p14="http://schemas.microsoft.com/office/powerpoint/2010/main" val="980483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endParaRPr lang="en-US" dirty="0">
              <a:solidFill>
                <a:srgbClr val="C00000"/>
              </a:solidFill>
            </a:endParaRPr>
          </a:p>
        </p:txBody>
      </p:sp>
      <p:sp>
        <p:nvSpPr>
          <p:cNvPr id="3" name="Turinio vietos rezervavimo ženklas 2"/>
          <p:cNvSpPr>
            <a:spLocks noGrp="1"/>
          </p:cNvSpPr>
          <p:nvPr>
            <p:ph idx="1"/>
          </p:nvPr>
        </p:nvSpPr>
        <p:spPr>
          <a:xfrm>
            <a:off x="838200" y="2392471"/>
            <a:ext cx="10515600" cy="3784492"/>
          </a:xfrm>
        </p:spPr>
        <p:txBody>
          <a:bodyPr/>
          <a:lstStyle/>
          <a:p>
            <a:pPr marL="0" indent="0">
              <a:buNone/>
            </a:pPr>
            <a:r>
              <a:rPr lang="lt-LT" dirty="0"/>
              <a:t>Atliekant paiešką teritorinės ugdymo įstaigos, būtina nurodyti: </a:t>
            </a:r>
          </a:p>
          <a:p>
            <a:pPr marL="0" indent="0">
              <a:buNone/>
            </a:pPr>
            <a:endParaRPr lang="lt-LT" dirty="0"/>
          </a:p>
          <a:p>
            <a:pPr marL="0" indent="0">
              <a:buNone/>
            </a:pPr>
            <a:r>
              <a:rPr lang="lt-LT" dirty="0"/>
              <a:t>✓ Ugdymo kalbą</a:t>
            </a:r>
          </a:p>
          <a:p>
            <a:pPr marL="0" indent="0">
              <a:buNone/>
            </a:pPr>
            <a:r>
              <a:rPr lang="lt-LT" dirty="0"/>
              <a:t>✓ Klasę į kurią pretenduojama</a:t>
            </a:r>
          </a:p>
          <a:p>
            <a:pPr marL="0" indent="0">
              <a:buNone/>
            </a:pPr>
            <a:r>
              <a:rPr lang="lt-LT" dirty="0"/>
              <a:t>✓ Deklaruotos gyvenamosios vietos adresą, t. y. gatvės pavadinimą ir namo numerį </a:t>
            </a:r>
            <a:endParaRPr lang="en-US" dirty="0"/>
          </a:p>
        </p:txBody>
      </p:sp>
    </p:spTree>
    <p:extLst>
      <p:ext uri="{BB962C8B-B14F-4D97-AF65-F5344CB8AC3E}">
        <p14:creationId xmlns:p14="http://schemas.microsoft.com/office/powerpoint/2010/main" val="2995733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5"/>
            <a:ext cx="10515600" cy="561801"/>
          </a:xfrm>
        </p:spPr>
        <p:txBody>
          <a:bodyPr>
            <a:normAutofit fontScale="90000"/>
          </a:bodyPr>
          <a:lstStyle/>
          <a:p>
            <a:r>
              <a:rPr lang="en-US" sz="3600" b="1" dirty="0">
                <a:solidFill>
                  <a:srgbClr val="C00000"/>
                </a:solidFill>
              </a:rPr>
              <a:t>PRAŠYMO PATEIKIMAS</a:t>
            </a:r>
          </a:p>
        </p:txBody>
      </p:sp>
      <p:sp>
        <p:nvSpPr>
          <p:cNvPr id="3" name="Turinio vietos rezervavimo ženklas 2"/>
          <p:cNvSpPr>
            <a:spLocks noGrp="1"/>
          </p:cNvSpPr>
          <p:nvPr>
            <p:ph idx="1"/>
          </p:nvPr>
        </p:nvSpPr>
        <p:spPr>
          <a:xfrm>
            <a:off x="838200" y="839244"/>
            <a:ext cx="10515600" cy="5337719"/>
          </a:xfrm>
        </p:spPr>
        <p:txBody>
          <a:bodyPr>
            <a:normAutofit fontScale="92500" lnSpcReduction="20000"/>
          </a:bodyPr>
          <a:lstStyle/>
          <a:p>
            <a:r>
              <a:rPr lang="lt-LT" sz="2000" dirty="0"/>
              <a:t>Prašymai per e. sistemą teikiami tais kalendoriniais metais, kuriais vaikas: </a:t>
            </a:r>
          </a:p>
          <a:p>
            <a:pPr>
              <a:buFontTx/>
              <a:buChar char="-"/>
            </a:pPr>
            <a:r>
              <a:rPr lang="lt-LT" sz="2000" dirty="0"/>
              <a:t>pradeda lankyti mokyklą;</a:t>
            </a:r>
          </a:p>
          <a:p>
            <a:pPr>
              <a:buFontTx/>
              <a:buChar char="-"/>
            </a:pPr>
            <a:r>
              <a:rPr lang="lt-LT" sz="2000" dirty="0"/>
              <a:t>keičia ugdymo programą (pereina iš 4 klasės į 5 klasę);</a:t>
            </a:r>
          </a:p>
          <a:p>
            <a:pPr>
              <a:buFontTx/>
              <a:buChar char="-"/>
            </a:pPr>
            <a:r>
              <a:rPr lang="lt-LT" sz="2000" dirty="0"/>
              <a:t> pereina mokytis į kitą mokyklą; - naujai atvykę mokiniai. </a:t>
            </a:r>
          </a:p>
          <a:p>
            <a:pPr marL="0" indent="0">
              <a:buNone/>
            </a:pPr>
            <a:endParaRPr lang="lt-LT" sz="2000" dirty="0"/>
          </a:p>
          <a:p>
            <a:pPr marL="0" indent="0">
              <a:buNone/>
            </a:pPr>
            <a:r>
              <a:rPr lang="lt-LT" sz="2000" dirty="0"/>
              <a:t>● Priėmimas Vilniaus mieste vykdomas teritoriniu principu, t. y. remiantis gyventojų deklaruota gyvenamąja vieta. Faktinė gyvenamoji vieta jokios įtakos priėmimui neturi (jokios nuomos sutartys negalioja).</a:t>
            </a:r>
          </a:p>
          <a:p>
            <a:pPr marL="0" indent="0">
              <a:buNone/>
            </a:pPr>
            <a:r>
              <a:rPr lang="lt-LT" sz="2000" dirty="0"/>
              <a:t> ● Kiekvienai ugdymo įstaigai Vilniaus mieste priskiriamos aptarnavimo teritorijos, todėl pirmiausia siekiama užtikrinti mokymosi prieinamumą pagal bendrojo ugdymo programas asmenims, gyvenantiems Savivaldybės mokykloms priskirtose mokyklų aptarnavimo teritorijose.</a:t>
            </a:r>
          </a:p>
          <a:p>
            <a:pPr marL="0" indent="0">
              <a:buNone/>
            </a:pPr>
            <a:r>
              <a:rPr lang="lt-LT" sz="2000" dirty="0"/>
              <a:t> ● Esant laisvų vietų į Savivaldybės mokyklas gali būti priimami asmenys, gyvenantys kitose Savivaldybės mokyklų aptarnavimo teritorijose. </a:t>
            </a:r>
          </a:p>
          <a:p>
            <a:pPr marL="0" indent="0">
              <a:buNone/>
            </a:pPr>
            <a:r>
              <a:rPr lang="lt-LT" sz="2000" dirty="0"/>
              <a:t>● Likus laisvų vietų į Savivaldybės mokyklas, kai visi vaikai, kurių deklaruota gyvenamoji vieta yra Savivaldybės teritorijoje, yra priskirti į ugdymo įstaigas, gali būti priimami asmenys, kurių gyvenamoji vieta nėra deklaruota Savivaldybėje. Šie vaikai priimami pagal grafiką, kuris tvirtinamas Savivaldybės administracijos Bendrojo ugdymo skyriaus vedėjo įsakymu.</a:t>
            </a:r>
          </a:p>
          <a:p>
            <a:pPr marL="0" indent="0">
              <a:buNone/>
            </a:pPr>
            <a:r>
              <a:rPr lang="lt-LT" sz="2000" dirty="0"/>
              <a:t> ● Mokiniai, kurie pereina mokytis į aukštesnio lygmens programą – penktą – toje pačioje mokykloje, TEIKIA PRAŠYMĄ PER E.SISTEMĄ (jiems užtikrinamas priėmimas be eilės, nepriklausomai nuo deklaruotos gyvenamosios vietos)</a:t>
            </a:r>
            <a:endParaRPr lang="en-US" sz="2000" dirty="0"/>
          </a:p>
        </p:txBody>
      </p:sp>
    </p:spTree>
    <p:extLst>
      <p:ext uri="{BB962C8B-B14F-4D97-AF65-F5344CB8AC3E}">
        <p14:creationId xmlns:p14="http://schemas.microsoft.com/office/powerpoint/2010/main" val="3002261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5"/>
            <a:ext cx="10515600" cy="1826930"/>
          </a:xfrm>
        </p:spPr>
        <p:txBody>
          <a:bodyPr>
            <a:normAutofit/>
          </a:bodyPr>
          <a:lstStyle/>
          <a:p>
            <a:r>
              <a:rPr lang="en-US" sz="2400" b="1" dirty="0">
                <a:solidFill>
                  <a:srgbClr val="C00000"/>
                </a:solidFill>
              </a:rPr>
              <a:t>PRAŠYMO PATEIKIMAS (II)</a:t>
            </a:r>
          </a:p>
        </p:txBody>
      </p:sp>
      <p:sp>
        <p:nvSpPr>
          <p:cNvPr id="3" name="Turinio vietos rezervavimo ženklas 2"/>
          <p:cNvSpPr>
            <a:spLocks noGrp="1"/>
          </p:cNvSpPr>
          <p:nvPr>
            <p:ph idx="1"/>
          </p:nvPr>
        </p:nvSpPr>
        <p:spPr>
          <a:xfrm>
            <a:off x="838200" y="2430049"/>
            <a:ext cx="10515600" cy="3746914"/>
          </a:xfrm>
        </p:spPr>
        <p:txBody>
          <a:bodyPr>
            <a:normAutofit/>
          </a:bodyPr>
          <a:lstStyle/>
          <a:p>
            <a:r>
              <a:rPr lang="lt-LT" sz="2000" dirty="0"/>
              <a:t> į Savivaldybės mokyklas 1–8  klases – nuo kovo 1 d. iki gegužės 31 d., prasidėjus mokslo metams asmenys prašymus teikia per e. sistemą*</a:t>
            </a:r>
          </a:p>
          <a:p>
            <a:pPr marL="0" indent="0">
              <a:buNone/>
            </a:pPr>
            <a:r>
              <a:rPr lang="lt-LT" sz="2000" dirty="0"/>
              <a:t>   *</a:t>
            </a:r>
            <a:r>
              <a:rPr lang="lt-LT" sz="2000" i="1" dirty="0"/>
              <a:t>Prašymai į laisvas vietas, kurie pavėlavo laiku užpildyti prašymą gali būti teikiami vasaros laikotarpiu pagal numatytą grafiką. </a:t>
            </a:r>
          </a:p>
          <a:p>
            <a:pPr marL="0" indent="0">
              <a:buNone/>
            </a:pPr>
            <a:endParaRPr lang="lt-LT" sz="2000" i="1" dirty="0"/>
          </a:p>
          <a:p>
            <a:pPr marL="0" indent="0">
              <a:buNone/>
            </a:pPr>
            <a:r>
              <a:rPr lang="lt-LT" sz="2000" dirty="0"/>
              <a:t>	Koreguoti prašymą nuo birželio 12 d. gali tik gyventojai, kurie negavo nei vieno kvietimo ar nepasirašė sutarties per 30 dienų, kai pasirašymo terminas jau yra suėjęs.</a:t>
            </a:r>
            <a:endParaRPr lang="en-US" sz="2000" i="1" dirty="0"/>
          </a:p>
        </p:txBody>
      </p:sp>
    </p:spTree>
    <p:extLst>
      <p:ext uri="{BB962C8B-B14F-4D97-AF65-F5344CB8AC3E}">
        <p14:creationId xmlns:p14="http://schemas.microsoft.com/office/powerpoint/2010/main" val="4040231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5"/>
            <a:ext cx="10515600" cy="699587"/>
          </a:xfrm>
        </p:spPr>
        <p:txBody>
          <a:bodyPr>
            <a:normAutofit/>
          </a:bodyPr>
          <a:lstStyle/>
          <a:p>
            <a:r>
              <a:rPr lang="en-US" sz="2400" b="1" dirty="0">
                <a:solidFill>
                  <a:srgbClr val="C00000"/>
                </a:solidFill>
              </a:rPr>
              <a:t>PRAŠYMO PATEIKIMAS (III) </a:t>
            </a:r>
          </a:p>
        </p:txBody>
      </p:sp>
      <p:sp>
        <p:nvSpPr>
          <p:cNvPr id="3" name="Turinio vietos rezervavimo ženklas 2"/>
          <p:cNvSpPr>
            <a:spLocks noGrp="1"/>
          </p:cNvSpPr>
          <p:nvPr>
            <p:ph idx="1"/>
          </p:nvPr>
        </p:nvSpPr>
        <p:spPr/>
        <p:txBody>
          <a:bodyPr>
            <a:normAutofit/>
          </a:bodyPr>
          <a:lstStyle/>
          <a:p>
            <a:r>
              <a:rPr lang="lt-LT" sz="2000" dirty="0"/>
              <a:t>Prašymai mokytis nagrinėjami mokyklose gavus visus pirmumo kriterijus patvirtinančius dokumentus, kurie pateikiami TIK per e. sistemą prašymo pildymo metu, bet ne vėliau kaip paskutinę prašymams pateikti skirtą dieną. Dokumentai pateikti ne per e. sistemą yra negaliojantis ir negali būti užskaitomi. </a:t>
            </a:r>
          </a:p>
          <a:p>
            <a:r>
              <a:rPr lang="lt-LT" sz="2000" dirty="0"/>
              <a:t> Norint pavėluotai pridėti dokumentus, gyventojai turi kreiptis į Nenumatytų atvejų nagrinėjimo komisiją ir tik gavus teigiamą sprendimą, dokumentai gali būti prisegti prie prašymo.</a:t>
            </a:r>
            <a:endParaRPr lang="en-US" sz="2000" dirty="0"/>
          </a:p>
        </p:txBody>
      </p:sp>
    </p:spTree>
    <p:extLst>
      <p:ext uri="{BB962C8B-B14F-4D97-AF65-F5344CB8AC3E}">
        <p14:creationId xmlns:p14="http://schemas.microsoft.com/office/powerpoint/2010/main" val="3818753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r>
              <a:rPr lang="en-US" sz="2400" b="1" dirty="0">
                <a:solidFill>
                  <a:srgbClr val="C00000"/>
                </a:solidFill>
              </a:rPr>
              <a:t>PRAŠYMO PATEIKIMAS UŽSIENIEČIUI </a:t>
            </a:r>
          </a:p>
        </p:txBody>
      </p:sp>
      <p:sp>
        <p:nvSpPr>
          <p:cNvPr id="3" name="Turinio vietos rezervavimo ženklas 2"/>
          <p:cNvSpPr>
            <a:spLocks noGrp="1"/>
          </p:cNvSpPr>
          <p:nvPr>
            <p:ph idx="1"/>
          </p:nvPr>
        </p:nvSpPr>
        <p:spPr/>
        <p:txBody>
          <a:bodyPr/>
          <a:lstStyle/>
          <a:p>
            <a:r>
              <a:rPr lang="lt-LT" sz="2000" dirty="0"/>
              <a:t>Prašymų teikimas užsienio šalių piliečiams: </a:t>
            </a:r>
          </a:p>
          <a:p>
            <a:pPr>
              <a:buFontTx/>
              <a:buChar char="-"/>
            </a:pPr>
            <a:r>
              <a:rPr lang="lt-LT" sz="2000" dirty="0"/>
              <a:t>Bendrojo ugdymo specialistai padeda pateikti prašymą, tik tais atvejais kai prašymo tiekėjas ar/ir vaikas neturi asmens kodo. Visais kitais atvejais prašymai nebus tenkinami ir bus grąžinami gyventojams.</a:t>
            </a:r>
          </a:p>
          <a:p>
            <a:pPr>
              <a:buFontTx/>
              <a:buChar char="-"/>
            </a:pPr>
            <a:r>
              <a:rPr lang="lt-LT" sz="2000" dirty="0"/>
              <a:t>  Prie užpildytos formos reikalingos dokumentų kopijos (leidimo gyventi, pabėgėlio statuso patvirtinantys dokumentai ar pan., pasų (pagrindinis ir vizos puslapis) ir gimimo liudijimų kopijos;</a:t>
            </a:r>
          </a:p>
          <a:p>
            <a:pPr>
              <a:buFontTx/>
              <a:buChar char="-"/>
            </a:pPr>
            <a:r>
              <a:rPr lang="lt-LT" sz="2000" dirty="0"/>
              <a:t> Atnaujintą prašymo formą galima rasti tinklalapyje www.svietimas.vilnius.lt skiltyje „Aktuali informacija“ arba D.U.K. - Prašymo formą siųsti </a:t>
            </a:r>
            <a:r>
              <a:rPr lang="lt-LT" sz="2000" dirty="0" err="1"/>
              <a:t>savivaldybe@vilnius.lt</a:t>
            </a:r>
            <a:r>
              <a:rPr lang="lt-LT" dirty="0"/>
              <a:t>.</a:t>
            </a:r>
            <a:endParaRPr lang="en-US" dirty="0"/>
          </a:p>
        </p:txBody>
      </p:sp>
    </p:spTree>
    <p:extLst>
      <p:ext uri="{BB962C8B-B14F-4D97-AF65-F5344CB8AC3E}">
        <p14:creationId xmlns:p14="http://schemas.microsoft.com/office/powerpoint/2010/main" val="3636892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r>
              <a:rPr lang="en-US" sz="2400" b="1" dirty="0">
                <a:solidFill>
                  <a:srgbClr val="C00000"/>
                </a:solidFill>
              </a:rPr>
              <a:t>REIKIA ŽINOTI, KAD:</a:t>
            </a:r>
          </a:p>
        </p:txBody>
      </p:sp>
      <p:sp>
        <p:nvSpPr>
          <p:cNvPr id="3" name="Turinio vietos rezervavimo ženklas 2"/>
          <p:cNvSpPr>
            <a:spLocks noGrp="1"/>
          </p:cNvSpPr>
          <p:nvPr>
            <p:ph idx="1"/>
          </p:nvPr>
        </p:nvSpPr>
        <p:spPr/>
        <p:txBody>
          <a:bodyPr>
            <a:normAutofit/>
          </a:bodyPr>
          <a:lstStyle/>
          <a:p>
            <a:r>
              <a:rPr lang="lt-LT" sz="2000" dirty="0"/>
              <a:t>Prašymo teikėjui elektroniniu paštu patvirtinama, kad duomenys sėkmingai užregistruoti, nurodomas e. prašymo registracijos numeris. </a:t>
            </a:r>
          </a:p>
          <a:p>
            <a:r>
              <a:rPr lang="lt-LT" sz="2000" dirty="0"/>
              <a:t> Prašymo tiekėjui bus nurodoma informacija, jeigu jis turi susipažinti su papildomomis priėmimo tvarkomis.</a:t>
            </a:r>
          </a:p>
          <a:p>
            <a:r>
              <a:rPr lang="lt-LT" sz="2000" dirty="0"/>
              <a:t>  Tėvams (globėjams) apie kvietimą mokytis ugdymo įstaigoje bus pranešama elektroniniu laišku. </a:t>
            </a:r>
          </a:p>
          <a:p>
            <a:r>
              <a:rPr lang="lt-LT" sz="2000" dirty="0"/>
              <a:t> Vaikams sudaroma galimybė sulaukti visų įmanomų kvietimų iš ugdymo įstaigų ir tik tada priimti sprendimą. </a:t>
            </a:r>
          </a:p>
          <a:p>
            <a:r>
              <a:rPr lang="lt-LT" sz="2000" dirty="0"/>
              <a:t> Taip pat vartotojams bus nuolat siunčiama aktuali informacija apie priėmimo procesus ir priėmimo eigą. </a:t>
            </a:r>
          </a:p>
          <a:p>
            <a:r>
              <a:rPr lang="lt-LT" sz="2000" dirty="0"/>
              <a:t> Priimtų / nepriimtų mokinių sąrašai skelbiami mokyklos interneto svetainėje pagal priėmimo į bendrojo ugdymo mokyklas per e. sistemą grafiką. </a:t>
            </a:r>
            <a:endParaRPr lang="en-US" sz="2000" dirty="0"/>
          </a:p>
        </p:txBody>
      </p:sp>
    </p:spTree>
    <p:extLst>
      <p:ext uri="{BB962C8B-B14F-4D97-AF65-F5344CB8AC3E}">
        <p14:creationId xmlns:p14="http://schemas.microsoft.com/office/powerpoint/2010/main" val="4012835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r>
              <a:rPr lang="en-US" sz="2400" b="1" dirty="0">
                <a:solidFill>
                  <a:srgbClr val="C00000"/>
                </a:solidFill>
              </a:rPr>
              <a:t>PRAŠYMŲ NAGRINĖJIMAS (II)</a:t>
            </a:r>
          </a:p>
        </p:txBody>
      </p:sp>
      <p:sp>
        <p:nvSpPr>
          <p:cNvPr id="3" name="Turinio vietos rezervavimo ženklas 2"/>
          <p:cNvSpPr>
            <a:spLocks noGrp="1"/>
          </p:cNvSpPr>
          <p:nvPr>
            <p:ph idx="1"/>
          </p:nvPr>
        </p:nvSpPr>
        <p:spPr/>
        <p:txBody>
          <a:bodyPr>
            <a:normAutofit/>
          </a:bodyPr>
          <a:lstStyle/>
          <a:p>
            <a:r>
              <a:rPr lang="lt-LT" sz="2000" dirty="0"/>
              <a:t>Pirmumo kriterijaus taškus skaičiuoti ir viešinti reikia, kai norinčių yra daugiau nei laisvų vietų.</a:t>
            </a:r>
          </a:p>
          <a:p>
            <a:pPr marL="0" indent="0">
              <a:buNone/>
            </a:pPr>
            <a:r>
              <a:rPr lang="lt-LT" sz="2000" dirty="0"/>
              <a:t> ✓ Jeigu vietų yra daugiau nei norinčių pirmumo kriterijaus taškų skaičiuoti nereikia.</a:t>
            </a:r>
          </a:p>
          <a:p>
            <a:pPr marL="0" indent="0">
              <a:buNone/>
            </a:pPr>
            <a:r>
              <a:rPr lang="lt-LT" sz="2000" dirty="0"/>
              <a:t> ✓ Jeigu tam tikroje klasėje laisvų vietų nėra - taškai irgi nebeskaičiuojami. </a:t>
            </a:r>
          </a:p>
          <a:p>
            <a:pPr marL="0" indent="0">
              <a:buNone/>
            </a:pPr>
            <a:r>
              <a:rPr lang="lt-LT" sz="2000" dirty="0"/>
              <a:t>✓ Tačiau visais atvejais tai turi būti užfiksuota protokole. </a:t>
            </a:r>
          </a:p>
          <a:p>
            <a:pPr marL="0" indent="0">
              <a:buNone/>
            </a:pPr>
            <a:r>
              <a:rPr lang="lt-LT" sz="2000" dirty="0"/>
              <a:t>● Priimtų / nepriimtų mokinių sąrašai skelbiami mokyklos interneto svetainėje pagal priėmimo į bendrojo ugdymo mokyklas per e. sistemą grafiką. </a:t>
            </a:r>
          </a:p>
          <a:p>
            <a:pPr marL="0" indent="0">
              <a:buNone/>
            </a:pPr>
            <a:r>
              <a:rPr lang="lt-LT" sz="2000" dirty="0"/>
              <a:t>● Priimtų / nepriimtų mokinių sąrašai su surinktais pirmumo kriterijais, priėmimo komisijos posėdžio protokolai ugdymo įstaigoje saugomi trejus metus ir sunaikinami nedelsiant, kai tampa nebereikalingi.</a:t>
            </a:r>
            <a:endParaRPr lang="en-US" sz="2000" dirty="0"/>
          </a:p>
        </p:txBody>
      </p:sp>
    </p:spTree>
    <p:extLst>
      <p:ext uri="{BB962C8B-B14F-4D97-AF65-F5344CB8AC3E}">
        <p14:creationId xmlns:p14="http://schemas.microsoft.com/office/powerpoint/2010/main" val="1499361816"/>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2021</Words>
  <Application>Microsoft Office PowerPoint</Application>
  <PresentationFormat>Plačiaekranė</PresentationFormat>
  <Paragraphs>81</Paragraphs>
  <Slides>16</Slides>
  <Notes>0</Notes>
  <HiddenSlides>0</HiddenSlides>
  <MMClips>0</MMClips>
  <ScaleCrop>false</ScaleCrop>
  <HeadingPairs>
    <vt:vector size="6" baseType="variant">
      <vt:variant>
        <vt:lpstr>Naudojami šriftai</vt:lpstr>
      </vt:variant>
      <vt:variant>
        <vt:i4>3</vt:i4>
      </vt:variant>
      <vt:variant>
        <vt:lpstr>Tema</vt:lpstr>
      </vt:variant>
      <vt:variant>
        <vt:i4>1</vt:i4>
      </vt:variant>
      <vt:variant>
        <vt:lpstr>Skaidrių pavadinimai</vt:lpstr>
      </vt:variant>
      <vt:variant>
        <vt:i4>16</vt:i4>
      </vt:variant>
    </vt:vector>
  </HeadingPairs>
  <TitlesOfParts>
    <vt:vector size="20" baseType="lpstr">
      <vt:lpstr>Arial</vt:lpstr>
      <vt:lpstr>Calibri</vt:lpstr>
      <vt:lpstr>Calibri Light</vt:lpstr>
      <vt:lpstr>„Office“ tema</vt:lpstr>
      <vt:lpstr>MOKINIŲ PRIĖMIMAS Į VILNIAUS BENDROJO UGDYMO ĮSTAIGAS 2025 METAIS</vt:lpstr>
      <vt:lpstr>TEISĖS AKTAI</vt:lpstr>
      <vt:lpstr>„PowerPoint“ pateiktis</vt:lpstr>
      <vt:lpstr>PRAŠYMO PATEIKIMAS</vt:lpstr>
      <vt:lpstr>PRAŠYMO PATEIKIMAS (II)</vt:lpstr>
      <vt:lpstr>PRAŠYMO PATEIKIMAS (III) </vt:lpstr>
      <vt:lpstr>PRAŠYMO PATEIKIMAS UŽSIENIEČIUI </vt:lpstr>
      <vt:lpstr>REIKIA ŽINOTI, KAD:</vt:lpstr>
      <vt:lpstr>PRAŠYMŲ NAGRINĖJIMAS (II)</vt:lpstr>
      <vt:lpstr>PRAŠYMŲ NAGRINĖJIMAS (III)</vt:lpstr>
      <vt:lpstr>PIRMUMO KRITERIJAI. BE EILĖS PRIIMAMI.</vt:lpstr>
      <vt:lpstr>PIRMUMO KRITERIJAI. BE EILĖS PRIIMAMI (II). </vt:lpstr>
      <vt:lpstr>PIRMUMO KRITERIJAI</vt:lpstr>
      <vt:lpstr>PIRMUMO KRITERIJAI (II) </vt:lpstr>
      <vt:lpstr>SUTARTYS</vt:lpstr>
      <vt:lpstr>SUTARTYS (II)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MOKINIŲ PRIĖMIMAS Į VILNIAUS BENDROJO UGDYMO ĮSTAIGAS 2024 METAIS</dc:title>
  <dc:creator>Inga Šepetienė</dc:creator>
  <cp:lastModifiedBy>Inga Šepetienė</cp:lastModifiedBy>
  <cp:revision>7</cp:revision>
  <dcterms:created xsi:type="dcterms:W3CDTF">2024-03-19T12:32:12Z</dcterms:created>
  <dcterms:modified xsi:type="dcterms:W3CDTF">2025-03-07T12:00:42Z</dcterms:modified>
</cp:coreProperties>
</file>